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6-1.png>
</file>

<file path=ppt/media/image-6-2.png>
</file>

<file path=ppt/media/image-7-1.png>
</file>

<file path=ppt/media/image-7-2.png>
</file>

<file path=ppt/media/image-7-3.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856786"/>
            <a:ext cx="6665952" cy="833199"/>
          </a:xfrm>
          <a:prstGeom prst="rect">
            <a:avLst/>
          </a:prstGeom>
          <a:noFill/>
          <a:ln/>
        </p:spPr>
        <p:txBody>
          <a:bodyPr wrap="none" rtlCol="0" anchor="t"/>
          <a:lstStyle/>
          <a:p>
            <a:pPr indent="0" marL="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Nestlé’s Global Scale</a:t>
            </a:r>
            <a:endParaRPr lang="en-US" sz="5249" dirty="0"/>
          </a:p>
        </p:txBody>
      </p:sp>
      <p:sp>
        <p:nvSpPr>
          <p:cNvPr id="6" name="Text 2"/>
          <p:cNvSpPr/>
          <p:nvPr/>
        </p:nvSpPr>
        <p:spPr>
          <a:xfrm>
            <a:off x="6319599" y="4023241"/>
            <a:ext cx="7477601"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 Nestlé’s vast operations with over 2,000 brands in 188 countries and sales of more than one billion products a day.</a:t>
            </a:r>
            <a:endParaRPr lang="en-US" sz="1750" dirty="0"/>
          </a:p>
        </p:txBody>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008245"/>
            <a:ext cx="340162" cy="340162"/>
          </a:xfrm>
          <a:prstGeom prst="rect">
            <a:avLst/>
          </a:prstGeom>
        </p:spPr>
      </p:pic>
      <p:sp>
        <p:nvSpPr>
          <p:cNvPr id="9" name="Text 4"/>
          <p:cNvSpPr/>
          <p:nvPr/>
        </p:nvSpPr>
        <p:spPr>
          <a:xfrm>
            <a:off x="6786086" y="4983956"/>
            <a:ext cx="4059912" cy="388858"/>
          </a:xfrm>
          <a:prstGeom prst="rect">
            <a:avLst/>
          </a:prstGeom>
          <a:noFill/>
          <a:ln/>
        </p:spPr>
        <p:txBody>
          <a:bodyPr wrap="none" rtlCol="0" anchor="t"/>
          <a:lstStyle/>
          <a:p>
            <a:pPr algn="l" indent="0" marL="0">
              <a:lnSpc>
                <a:spcPts val="3062"/>
              </a:lnSpc>
              <a:buNone/>
            </a:pPr>
            <a:r>
              <a:rPr lang="en-US" sz="2187" b="1" dirty="0">
                <a:solidFill>
                  <a:srgbClr val="272525"/>
                </a:solidFill>
                <a:latin typeface="Eudoxus Sans" pitchFamily="34" charset="0"/>
                <a:ea typeface="Eudoxus Sans" pitchFamily="34" charset="-122"/>
                <a:cs typeface="Eudoxus Sans" pitchFamily="34" charset="-120"/>
              </a:rPr>
              <a:t>by flayson junio pereira santos</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FFFFFF">
              <a:alpha val="75000"/>
            </a:srgbClr>
          </a:solidFill>
          <a:ln/>
        </p:spPr>
      </p:sp>
      <p:sp>
        <p:nvSpPr>
          <p:cNvPr id="4" name="Text 1"/>
          <p:cNvSpPr/>
          <p:nvPr/>
        </p:nvSpPr>
        <p:spPr>
          <a:xfrm>
            <a:off x="2737366" y="529947"/>
            <a:ext cx="6976943" cy="602218"/>
          </a:xfrm>
          <a:prstGeom prst="rect">
            <a:avLst/>
          </a:prstGeom>
          <a:noFill/>
          <a:ln/>
        </p:spPr>
        <p:txBody>
          <a:bodyPr wrap="none" rtlCol="0" anchor="t"/>
          <a:lstStyle/>
          <a:p>
            <a:pPr indent="0" marL="0">
              <a:lnSpc>
                <a:spcPts val="4743"/>
              </a:lnSpc>
              <a:buNone/>
            </a:pPr>
            <a:r>
              <a:rPr lang="en-US" sz="3794" b="1" dirty="0">
                <a:solidFill>
                  <a:srgbClr val="000000"/>
                </a:solidFill>
                <a:latin typeface="p22-mackinac-pro" pitchFamily="34" charset="0"/>
                <a:ea typeface="p22-mackinac-pro" pitchFamily="34" charset="-122"/>
                <a:cs typeface="p22-mackinac-pro" pitchFamily="34" charset="-120"/>
              </a:rPr>
              <a:t>20-Year Partnership with SAP</a:t>
            </a:r>
            <a:endParaRPr lang="en-US" sz="3794" dirty="0"/>
          </a:p>
        </p:txBody>
      </p:sp>
      <p:sp>
        <p:nvSpPr>
          <p:cNvPr id="5" name="Shape 2"/>
          <p:cNvSpPr/>
          <p:nvPr/>
        </p:nvSpPr>
        <p:spPr>
          <a:xfrm>
            <a:off x="3007281" y="1517571"/>
            <a:ext cx="38457" cy="6183749"/>
          </a:xfrm>
          <a:prstGeom prst="roundRect">
            <a:avLst>
              <a:gd name="adj" fmla="val 225545"/>
            </a:avLst>
          </a:prstGeom>
          <a:solidFill>
            <a:srgbClr val="B2D4E5"/>
          </a:solidFill>
          <a:ln/>
        </p:spPr>
      </p:sp>
      <p:sp>
        <p:nvSpPr>
          <p:cNvPr id="6" name="Shape 3"/>
          <p:cNvSpPr/>
          <p:nvPr/>
        </p:nvSpPr>
        <p:spPr>
          <a:xfrm>
            <a:off x="3243263" y="1865650"/>
            <a:ext cx="674608" cy="38457"/>
          </a:xfrm>
          <a:prstGeom prst="roundRect">
            <a:avLst>
              <a:gd name="adj" fmla="val 225545"/>
            </a:avLst>
          </a:prstGeom>
          <a:solidFill>
            <a:srgbClr val="B2D4E5"/>
          </a:solidFill>
          <a:ln/>
        </p:spPr>
      </p:sp>
      <p:sp>
        <p:nvSpPr>
          <p:cNvPr id="7" name="Shape 4"/>
          <p:cNvSpPr/>
          <p:nvPr/>
        </p:nvSpPr>
        <p:spPr>
          <a:xfrm>
            <a:off x="2809637" y="1668185"/>
            <a:ext cx="433626" cy="433626"/>
          </a:xfrm>
          <a:prstGeom prst="roundRect">
            <a:avLst>
              <a:gd name="adj" fmla="val 20003"/>
            </a:avLst>
          </a:prstGeom>
          <a:solidFill>
            <a:srgbClr val="CCEEFF"/>
          </a:solidFill>
          <a:ln w="7620">
            <a:solidFill>
              <a:srgbClr val="B2D4E5"/>
            </a:solidFill>
            <a:prstDash val="solid"/>
          </a:ln>
        </p:spPr>
      </p:sp>
      <p:sp>
        <p:nvSpPr>
          <p:cNvPr id="8" name="Text 5"/>
          <p:cNvSpPr/>
          <p:nvPr/>
        </p:nvSpPr>
        <p:spPr>
          <a:xfrm>
            <a:off x="2967752" y="1704261"/>
            <a:ext cx="117396" cy="361355"/>
          </a:xfrm>
          <a:prstGeom prst="rect">
            <a:avLst/>
          </a:prstGeom>
          <a:noFill/>
          <a:ln/>
        </p:spPr>
        <p:txBody>
          <a:bodyPr wrap="none" rtlCol="0" anchor="t"/>
          <a:lstStyle/>
          <a:p>
            <a:pPr algn="ctr" indent="0" marL="0">
              <a:lnSpc>
                <a:spcPts val="2846"/>
              </a:lnSpc>
              <a:buNone/>
            </a:pPr>
            <a:r>
              <a:rPr lang="en-US" sz="2277" b="1" dirty="0">
                <a:solidFill>
                  <a:srgbClr val="272525"/>
                </a:solidFill>
                <a:latin typeface="p22-mackinac-pro" pitchFamily="34" charset="0"/>
                <a:ea typeface="p22-mackinac-pro" pitchFamily="34" charset="-122"/>
                <a:cs typeface="p22-mackinac-pro" pitchFamily="34" charset="-120"/>
              </a:rPr>
              <a:t>1</a:t>
            </a:r>
            <a:endParaRPr lang="en-US" sz="2277" dirty="0"/>
          </a:p>
        </p:txBody>
      </p:sp>
      <p:sp>
        <p:nvSpPr>
          <p:cNvPr id="9" name="Text 6"/>
          <p:cNvSpPr/>
          <p:nvPr/>
        </p:nvSpPr>
        <p:spPr>
          <a:xfrm>
            <a:off x="4086463" y="1710214"/>
            <a:ext cx="2409349" cy="301228"/>
          </a:xfrm>
          <a:prstGeom prst="rect">
            <a:avLst/>
          </a:prstGeom>
          <a:noFill/>
          <a:ln/>
        </p:spPr>
        <p:txBody>
          <a:bodyPr wrap="none" rtlCol="0" anchor="t"/>
          <a:lstStyle/>
          <a:p>
            <a:pPr algn="l" indent="0" marL="0">
              <a:lnSpc>
                <a:spcPts val="2371"/>
              </a:lnSpc>
              <a:buNone/>
            </a:pPr>
            <a:r>
              <a:rPr lang="en-US" sz="1897" b="1" dirty="0">
                <a:solidFill>
                  <a:srgbClr val="272525"/>
                </a:solidFill>
                <a:latin typeface="p22-mackinac-pro" pitchFamily="34" charset="0"/>
                <a:ea typeface="p22-mackinac-pro" pitchFamily="34" charset="-122"/>
                <a:cs typeface="p22-mackinac-pro" pitchFamily="34" charset="-120"/>
              </a:rPr>
              <a:t>Strengths</a:t>
            </a:r>
            <a:endParaRPr lang="en-US" sz="1897" dirty="0"/>
          </a:p>
        </p:txBody>
      </p:sp>
      <p:sp>
        <p:nvSpPr>
          <p:cNvPr id="10" name="Text 7"/>
          <p:cNvSpPr/>
          <p:nvPr/>
        </p:nvSpPr>
        <p:spPr>
          <a:xfrm>
            <a:off x="4086463" y="2127052"/>
            <a:ext cx="7806571" cy="925116"/>
          </a:xfrm>
          <a:prstGeom prst="rect">
            <a:avLst/>
          </a:prstGeom>
          <a:noFill/>
          <a:ln/>
        </p:spPr>
        <p:txBody>
          <a:bodyPr wrap="square" rtlCol="0" anchor="t"/>
          <a:lstStyle/>
          <a:p>
            <a:pPr algn="l" indent="0" marL="0">
              <a:lnSpc>
                <a:spcPts val="2428"/>
              </a:lnSpc>
              <a:buNone/>
            </a:pPr>
            <a:r>
              <a:rPr lang="en-US" sz="1518" dirty="0">
                <a:solidFill>
                  <a:srgbClr val="272525"/>
                </a:solidFill>
                <a:latin typeface="Eudoxus Sans" pitchFamily="34" charset="0"/>
                <a:ea typeface="Eudoxus Sans" pitchFamily="34" charset="-122"/>
                <a:cs typeface="Eudoxus Sans" pitchFamily="34" charset="-120"/>
              </a:rPr>
              <a:t>Identifying your strengths is the first step in leadership development. It's important to understand what you're naturally good at and where your skills lie. This can help you focus on areas where you can excel and contribute the most.</a:t>
            </a:r>
            <a:endParaRPr lang="en-US" sz="1518" dirty="0"/>
          </a:p>
        </p:txBody>
      </p:sp>
      <p:sp>
        <p:nvSpPr>
          <p:cNvPr id="11" name="Shape 8"/>
          <p:cNvSpPr/>
          <p:nvPr/>
        </p:nvSpPr>
        <p:spPr>
          <a:xfrm>
            <a:off x="3243263" y="3785533"/>
            <a:ext cx="674608" cy="38457"/>
          </a:xfrm>
          <a:prstGeom prst="roundRect">
            <a:avLst>
              <a:gd name="adj" fmla="val 225545"/>
            </a:avLst>
          </a:prstGeom>
          <a:solidFill>
            <a:srgbClr val="B2D4E5"/>
          </a:solidFill>
          <a:ln/>
        </p:spPr>
      </p:sp>
      <p:sp>
        <p:nvSpPr>
          <p:cNvPr id="12" name="Shape 9"/>
          <p:cNvSpPr/>
          <p:nvPr/>
        </p:nvSpPr>
        <p:spPr>
          <a:xfrm>
            <a:off x="2809637" y="3588068"/>
            <a:ext cx="433626" cy="433626"/>
          </a:xfrm>
          <a:prstGeom prst="roundRect">
            <a:avLst>
              <a:gd name="adj" fmla="val 20003"/>
            </a:avLst>
          </a:prstGeom>
          <a:solidFill>
            <a:srgbClr val="CCEEFF"/>
          </a:solidFill>
          <a:ln w="7620">
            <a:solidFill>
              <a:srgbClr val="B2D4E5"/>
            </a:solidFill>
            <a:prstDash val="solid"/>
          </a:ln>
        </p:spPr>
      </p:sp>
      <p:sp>
        <p:nvSpPr>
          <p:cNvPr id="13" name="Text 10"/>
          <p:cNvSpPr/>
          <p:nvPr/>
        </p:nvSpPr>
        <p:spPr>
          <a:xfrm>
            <a:off x="2942272" y="3624143"/>
            <a:ext cx="168354" cy="361355"/>
          </a:xfrm>
          <a:prstGeom prst="rect">
            <a:avLst/>
          </a:prstGeom>
          <a:noFill/>
          <a:ln/>
        </p:spPr>
        <p:txBody>
          <a:bodyPr wrap="none" rtlCol="0" anchor="t"/>
          <a:lstStyle/>
          <a:p>
            <a:pPr algn="ctr" indent="0" marL="0">
              <a:lnSpc>
                <a:spcPts val="2846"/>
              </a:lnSpc>
              <a:buNone/>
            </a:pPr>
            <a:r>
              <a:rPr lang="en-US" sz="2277" b="1" dirty="0">
                <a:solidFill>
                  <a:srgbClr val="272525"/>
                </a:solidFill>
                <a:latin typeface="p22-mackinac-pro" pitchFamily="34" charset="0"/>
                <a:ea typeface="p22-mackinac-pro" pitchFamily="34" charset="-122"/>
                <a:cs typeface="p22-mackinac-pro" pitchFamily="34" charset="-120"/>
              </a:rPr>
              <a:t>2</a:t>
            </a:r>
            <a:endParaRPr lang="en-US" sz="2277" dirty="0"/>
          </a:p>
        </p:txBody>
      </p:sp>
      <p:sp>
        <p:nvSpPr>
          <p:cNvPr id="14" name="Text 11"/>
          <p:cNvSpPr/>
          <p:nvPr/>
        </p:nvSpPr>
        <p:spPr>
          <a:xfrm>
            <a:off x="4086463" y="3630097"/>
            <a:ext cx="2409349" cy="301228"/>
          </a:xfrm>
          <a:prstGeom prst="rect">
            <a:avLst/>
          </a:prstGeom>
          <a:noFill/>
          <a:ln/>
        </p:spPr>
        <p:txBody>
          <a:bodyPr wrap="none" rtlCol="0" anchor="t"/>
          <a:lstStyle/>
          <a:p>
            <a:pPr algn="l" indent="0" marL="0">
              <a:lnSpc>
                <a:spcPts val="2371"/>
              </a:lnSpc>
              <a:buNone/>
            </a:pPr>
            <a:r>
              <a:rPr lang="en-US" sz="1897" b="1" dirty="0">
                <a:solidFill>
                  <a:srgbClr val="272525"/>
                </a:solidFill>
                <a:latin typeface="p22-mackinac-pro" pitchFamily="34" charset="0"/>
                <a:ea typeface="p22-mackinac-pro" pitchFamily="34" charset="-122"/>
                <a:cs typeface="p22-mackinac-pro" pitchFamily="34" charset="-120"/>
              </a:rPr>
              <a:t>Goal Setting</a:t>
            </a:r>
            <a:endParaRPr lang="en-US" sz="1897" dirty="0"/>
          </a:p>
        </p:txBody>
      </p:sp>
      <p:sp>
        <p:nvSpPr>
          <p:cNvPr id="15" name="Text 12"/>
          <p:cNvSpPr/>
          <p:nvPr/>
        </p:nvSpPr>
        <p:spPr>
          <a:xfrm>
            <a:off x="4086463" y="4046934"/>
            <a:ext cx="7806571" cy="1233487"/>
          </a:xfrm>
          <a:prstGeom prst="rect">
            <a:avLst/>
          </a:prstGeom>
          <a:noFill/>
          <a:ln/>
        </p:spPr>
        <p:txBody>
          <a:bodyPr wrap="square" rtlCol="0" anchor="t"/>
          <a:lstStyle/>
          <a:p>
            <a:pPr algn="l" indent="0" marL="0">
              <a:lnSpc>
                <a:spcPts val="2428"/>
              </a:lnSpc>
              <a:buNone/>
            </a:pPr>
            <a:r>
              <a:rPr lang="en-US" sz="1518" dirty="0">
                <a:solidFill>
                  <a:srgbClr val="272525"/>
                </a:solidFill>
                <a:latin typeface="Eudoxus Sans" pitchFamily="34" charset="0"/>
                <a:ea typeface="Eudoxus Sans" pitchFamily="34" charset="-122"/>
                <a:cs typeface="Eudoxus Sans" pitchFamily="34" charset="-120"/>
              </a:rPr>
              <a:t>Setting achievable goals is a crucial part of leadership development. Goals give you a clear direction and a target to aim for. They help you measure progress and keep you motivated. Remember to make your goals SMART - Specific, Measurable, Achievable, Relevant, and Time-bound.</a:t>
            </a:r>
            <a:endParaRPr lang="en-US" sz="1518" dirty="0"/>
          </a:p>
        </p:txBody>
      </p:sp>
      <p:sp>
        <p:nvSpPr>
          <p:cNvPr id="16" name="Shape 13"/>
          <p:cNvSpPr/>
          <p:nvPr/>
        </p:nvSpPr>
        <p:spPr>
          <a:xfrm>
            <a:off x="3243263" y="6013787"/>
            <a:ext cx="674608" cy="38457"/>
          </a:xfrm>
          <a:prstGeom prst="roundRect">
            <a:avLst>
              <a:gd name="adj" fmla="val 225545"/>
            </a:avLst>
          </a:prstGeom>
          <a:solidFill>
            <a:srgbClr val="B2D4E5"/>
          </a:solidFill>
          <a:ln/>
        </p:spPr>
      </p:sp>
      <p:sp>
        <p:nvSpPr>
          <p:cNvPr id="17" name="Shape 14"/>
          <p:cNvSpPr/>
          <p:nvPr/>
        </p:nvSpPr>
        <p:spPr>
          <a:xfrm>
            <a:off x="2809637" y="5816322"/>
            <a:ext cx="433626" cy="433626"/>
          </a:xfrm>
          <a:prstGeom prst="roundRect">
            <a:avLst>
              <a:gd name="adj" fmla="val 20003"/>
            </a:avLst>
          </a:prstGeom>
          <a:solidFill>
            <a:srgbClr val="CCEEFF"/>
          </a:solidFill>
          <a:ln w="7620">
            <a:solidFill>
              <a:srgbClr val="B2D4E5"/>
            </a:solidFill>
            <a:prstDash val="solid"/>
          </a:ln>
        </p:spPr>
      </p:sp>
      <p:sp>
        <p:nvSpPr>
          <p:cNvPr id="18" name="Text 15"/>
          <p:cNvSpPr/>
          <p:nvPr/>
        </p:nvSpPr>
        <p:spPr>
          <a:xfrm>
            <a:off x="2939772" y="5852398"/>
            <a:ext cx="173236" cy="361355"/>
          </a:xfrm>
          <a:prstGeom prst="rect">
            <a:avLst/>
          </a:prstGeom>
          <a:noFill/>
          <a:ln/>
        </p:spPr>
        <p:txBody>
          <a:bodyPr wrap="none" rtlCol="0" anchor="t"/>
          <a:lstStyle/>
          <a:p>
            <a:pPr algn="ctr" indent="0" marL="0">
              <a:lnSpc>
                <a:spcPts val="2846"/>
              </a:lnSpc>
              <a:buNone/>
            </a:pPr>
            <a:r>
              <a:rPr lang="en-US" sz="2277" b="1" dirty="0">
                <a:solidFill>
                  <a:srgbClr val="272525"/>
                </a:solidFill>
                <a:latin typeface="p22-mackinac-pro" pitchFamily="34" charset="0"/>
                <a:ea typeface="p22-mackinac-pro" pitchFamily="34" charset="-122"/>
                <a:cs typeface="p22-mackinac-pro" pitchFamily="34" charset="-120"/>
              </a:rPr>
              <a:t>3</a:t>
            </a:r>
            <a:endParaRPr lang="en-US" sz="2277" dirty="0"/>
          </a:p>
        </p:txBody>
      </p:sp>
      <p:sp>
        <p:nvSpPr>
          <p:cNvPr id="19" name="Text 16"/>
          <p:cNvSpPr/>
          <p:nvPr/>
        </p:nvSpPr>
        <p:spPr>
          <a:xfrm>
            <a:off x="4086463" y="5858351"/>
            <a:ext cx="2409349" cy="301228"/>
          </a:xfrm>
          <a:prstGeom prst="rect">
            <a:avLst/>
          </a:prstGeom>
          <a:noFill/>
          <a:ln/>
        </p:spPr>
        <p:txBody>
          <a:bodyPr wrap="none" rtlCol="0" anchor="t"/>
          <a:lstStyle/>
          <a:p>
            <a:pPr algn="l" indent="0" marL="0">
              <a:lnSpc>
                <a:spcPts val="2371"/>
              </a:lnSpc>
              <a:buNone/>
            </a:pPr>
            <a:r>
              <a:rPr lang="en-US" sz="1897" b="1" dirty="0">
                <a:solidFill>
                  <a:srgbClr val="272525"/>
                </a:solidFill>
                <a:latin typeface="p22-mackinac-pro" pitchFamily="34" charset="0"/>
                <a:ea typeface="p22-mackinac-pro" pitchFamily="34" charset="-122"/>
                <a:cs typeface="p22-mackinac-pro" pitchFamily="34" charset="-120"/>
              </a:rPr>
              <a:t>Tools &amp; Resources</a:t>
            </a:r>
            <a:endParaRPr lang="en-US" sz="1897" dirty="0"/>
          </a:p>
        </p:txBody>
      </p:sp>
      <p:sp>
        <p:nvSpPr>
          <p:cNvPr id="20" name="Text 17"/>
          <p:cNvSpPr/>
          <p:nvPr/>
        </p:nvSpPr>
        <p:spPr>
          <a:xfrm>
            <a:off x="4086463" y="6275189"/>
            <a:ext cx="7806571" cy="1233487"/>
          </a:xfrm>
          <a:prstGeom prst="rect">
            <a:avLst/>
          </a:prstGeom>
          <a:noFill/>
          <a:ln/>
        </p:spPr>
        <p:txBody>
          <a:bodyPr wrap="square" rtlCol="0" anchor="t"/>
          <a:lstStyle/>
          <a:p>
            <a:pPr algn="l" indent="0" marL="0">
              <a:lnSpc>
                <a:spcPts val="2428"/>
              </a:lnSpc>
              <a:buNone/>
            </a:pPr>
            <a:r>
              <a:rPr lang="en-US" sz="1518" dirty="0">
                <a:solidFill>
                  <a:srgbClr val="272525"/>
                </a:solidFill>
                <a:latin typeface="Eudoxus Sans" pitchFamily="34" charset="0"/>
                <a:ea typeface="Eudoxus Sans" pitchFamily="34" charset="-122"/>
                <a:cs typeface="Eudoxus Sans" pitchFamily="34" charset="-120"/>
              </a:rPr>
              <a:t>Gathering the right tools and resources is essential for effective leadership development. This could include books, courses, mentors, and real-world experiences. The right resources can provide valuable insights and help you develop the skills you need to be an effective leader.</a:t>
            </a:r>
            <a:endParaRPr lang="en-US" sz="1518"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2355533"/>
            <a:ext cx="9306401" cy="1388745"/>
          </a:xfrm>
          <a:prstGeom prst="rect">
            <a:avLst/>
          </a:prstGeom>
          <a:noFill/>
          <a:ln/>
        </p:spPr>
        <p:txBody>
          <a:bodyPr wrap="squar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Global Complexity &amp; IT Infrastructure</a:t>
            </a:r>
            <a:endParaRPr lang="en-US" sz="4374" dirty="0"/>
          </a:p>
        </p:txBody>
      </p:sp>
      <p:sp>
        <p:nvSpPr>
          <p:cNvPr id="6" name="Shape 2"/>
          <p:cNvSpPr/>
          <p:nvPr/>
        </p:nvSpPr>
        <p:spPr>
          <a:xfrm>
            <a:off x="833199" y="4251127"/>
            <a:ext cx="499943" cy="499943"/>
          </a:xfrm>
          <a:prstGeom prst="roundRect">
            <a:avLst>
              <a:gd name="adj" fmla="val 20000"/>
            </a:avLst>
          </a:prstGeom>
          <a:solidFill>
            <a:srgbClr val="CCEEFF"/>
          </a:solidFill>
          <a:ln w="7620">
            <a:solidFill>
              <a:srgbClr val="B2D4E5"/>
            </a:solidFill>
            <a:prstDash val="solid"/>
          </a:ln>
        </p:spPr>
      </p:sp>
      <p:sp>
        <p:nvSpPr>
          <p:cNvPr id="7" name="Text 3"/>
          <p:cNvSpPr/>
          <p:nvPr/>
        </p:nvSpPr>
        <p:spPr>
          <a:xfrm>
            <a:off x="1015484" y="4292798"/>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1555313" y="4327446"/>
            <a:ext cx="277749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Global Complexity</a:t>
            </a:r>
            <a:endParaRPr lang="en-US" sz="2187" dirty="0"/>
          </a:p>
        </p:txBody>
      </p:sp>
      <p:sp>
        <p:nvSpPr>
          <p:cNvPr id="9" name="Text 5"/>
          <p:cNvSpPr/>
          <p:nvPr/>
        </p:nvSpPr>
        <p:spPr>
          <a:xfrm>
            <a:off x="1555313" y="4807863"/>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Emphasize the need for a solid IT infrastructure to support Nestlé’s large scale and complexity.</a:t>
            </a:r>
            <a:endParaRPr lang="en-US" sz="1750" dirty="0"/>
          </a:p>
        </p:txBody>
      </p:sp>
      <p:sp>
        <p:nvSpPr>
          <p:cNvPr id="10" name="Shape 6"/>
          <p:cNvSpPr/>
          <p:nvPr/>
        </p:nvSpPr>
        <p:spPr>
          <a:xfrm>
            <a:off x="5597485" y="4251127"/>
            <a:ext cx="499943" cy="499943"/>
          </a:xfrm>
          <a:prstGeom prst="roundRect">
            <a:avLst>
              <a:gd name="adj" fmla="val 20000"/>
            </a:avLst>
          </a:prstGeom>
          <a:solidFill>
            <a:srgbClr val="CCEEFF"/>
          </a:solidFill>
          <a:ln w="7620">
            <a:solidFill>
              <a:srgbClr val="B2D4E5"/>
            </a:solidFill>
            <a:prstDash val="solid"/>
          </a:ln>
        </p:spPr>
      </p:sp>
      <p:sp>
        <p:nvSpPr>
          <p:cNvPr id="11" name="Text 7"/>
          <p:cNvSpPr/>
          <p:nvPr/>
        </p:nvSpPr>
        <p:spPr>
          <a:xfrm>
            <a:off x="5750362" y="4292798"/>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6319599" y="4327446"/>
            <a:ext cx="3251121"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Consumer Expectations</a:t>
            </a:r>
            <a:endParaRPr lang="en-US" sz="2187" dirty="0"/>
          </a:p>
        </p:txBody>
      </p:sp>
      <p:sp>
        <p:nvSpPr>
          <p:cNvPr id="13" name="Text 9"/>
          <p:cNvSpPr/>
          <p:nvPr/>
        </p:nvSpPr>
        <p:spPr>
          <a:xfrm>
            <a:off x="6319599" y="4807863"/>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Note the shift in consumer expectations and the acceleration of digital commerce.</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695099"/>
          </a:xfrm>
          <a:prstGeom prst="rect">
            <a:avLst/>
          </a:prstGeom>
        </p:spPr>
      </p:pic>
      <p:sp>
        <p:nvSpPr>
          <p:cNvPr id="5" name="Text 1"/>
          <p:cNvSpPr/>
          <p:nvPr/>
        </p:nvSpPr>
        <p:spPr>
          <a:xfrm>
            <a:off x="2194441" y="3287911"/>
            <a:ext cx="6205776" cy="673656"/>
          </a:xfrm>
          <a:prstGeom prst="rect">
            <a:avLst/>
          </a:prstGeom>
          <a:noFill/>
          <a:ln/>
        </p:spPr>
        <p:txBody>
          <a:bodyPr wrap="none" rtlCol="0" anchor="t"/>
          <a:lstStyle/>
          <a:p>
            <a:pPr indent="0" marL="0">
              <a:lnSpc>
                <a:spcPts val="5305"/>
              </a:lnSpc>
              <a:buNone/>
            </a:pPr>
            <a:r>
              <a:rPr lang="en-US" sz="4244" b="1" dirty="0">
                <a:solidFill>
                  <a:srgbClr val="000000"/>
                </a:solidFill>
                <a:latin typeface="p22-mackinac-pro" pitchFamily="34" charset="0"/>
                <a:ea typeface="p22-mackinac-pro" pitchFamily="34" charset="-122"/>
                <a:cs typeface="p22-mackinac-pro" pitchFamily="34" charset="-120"/>
              </a:rPr>
              <a:t>RISE with SAP Solution</a:t>
            </a:r>
            <a:endParaRPr lang="en-US" sz="4244" dirty="0"/>
          </a:p>
        </p:txBody>
      </p:sp>
      <p:sp>
        <p:nvSpPr>
          <p:cNvPr id="6" name="Shape 2"/>
          <p:cNvSpPr/>
          <p:nvPr/>
        </p:nvSpPr>
        <p:spPr>
          <a:xfrm>
            <a:off x="7293650" y="4284940"/>
            <a:ext cx="43101" cy="3354824"/>
          </a:xfrm>
          <a:prstGeom prst="roundRect">
            <a:avLst>
              <a:gd name="adj" fmla="val 225111"/>
            </a:avLst>
          </a:prstGeom>
          <a:solidFill>
            <a:srgbClr val="B2D4E5"/>
          </a:solidFill>
          <a:ln/>
        </p:spPr>
      </p:sp>
      <p:sp>
        <p:nvSpPr>
          <p:cNvPr id="7" name="Shape 3"/>
          <p:cNvSpPr/>
          <p:nvPr/>
        </p:nvSpPr>
        <p:spPr>
          <a:xfrm>
            <a:off x="6318052" y="4674275"/>
            <a:ext cx="754618" cy="43101"/>
          </a:xfrm>
          <a:prstGeom prst="roundRect">
            <a:avLst>
              <a:gd name="adj" fmla="val 225111"/>
            </a:avLst>
          </a:prstGeom>
          <a:solidFill>
            <a:srgbClr val="B2D4E5"/>
          </a:solidFill>
          <a:ln/>
        </p:spPr>
      </p:sp>
      <p:sp>
        <p:nvSpPr>
          <p:cNvPr id="8" name="Shape 4"/>
          <p:cNvSpPr/>
          <p:nvPr/>
        </p:nvSpPr>
        <p:spPr>
          <a:xfrm>
            <a:off x="7072670" y="4453414"/>
            <a:ext cx="485061" cy="485061"/>
          </a:xfrm>
          <a:prstGeom prst="roundRect">
            <a:avLst>
              <a:gd name="adj" fmla="val 20003"/>
            </a:avLst>
          </a:prstGeom>
          <a:solidFill>
            <a:srgbClr val="CCEEFF"/>
          </a:solidFill>
          <a:ln w="7620">
            <a:solidFill>
              <a:srgbClr val="B2D4E5"/>
            </a:solidFill>
            <a:prstDash val="solid"/>
          </a:ln>
        </p:spPr>
      </p:sp>
      <p:sp>
        <p:nvSpPr>
          <p:cNvPr id="9" name="Text 5"/>
          <p:cNvSpPr/>
          <p:nvPr/>
        </p:nvSpPr>
        <p:spPr>
          <a:xfrm>
            <a:off x="7249478" y="4493776"/>
            <a:ext cx="131326" cy="404217"/>
          </a:xfrm>
          <a:prstGeom prst="rect">
            <a:avLst/>
          </a:prstGeom>
          <a:noFill/>
          <a:ln/>
        </p:spPr>
        <p:txBody>
          <a:bodyPr wrap="none" rtlCol="0" anchor="t"/>
          <a:lstStyle/>
          <a:p>
            <a:pPr algn="ctr" indent="0" marL="0">
              <a:lnSpc>
                <a:spcPts val="3183"/>
              </a:lnSpc>
              <a:buNone/>
            </a:pPr>
            <a:r>
              <a:rPr lang="en-US" sz="2547" b="1" dirty="0">
                <a:solidFill>
                  <a:srgbClr val="272525"/>
                </a:solidFill>
                <a:latin typeface="p22-mackinac-pro" pitchFamily="34" charset="0"/>
                <a:ea typeface="p22-mackinac-pro" pitchFamily="34" charset="-122"/>
                <a:cs typeface="p22-mackinac-pro" pitchFamily="34" charset="-120"/>
              </a:rPr>
              <a:t>1</a:t>
            </a:r>
            <a:endParaRPr lang="en-US" sz="2547" dirty="0"/>
          </a:p>
        </p:txBody>
      </p:sp>
      <p:sp>
        <p:nvSpPr>
          <p:cNvPr id="10" name="Text 6"/>
          <p:cNvSpPr/>
          <p:nvPr/>
        </p:nvSpPr>
        <p:spPr>
          <a:xfrm>
            <a:off x="3434358" y="4500443"/>
            <a:ext cx="2695099" cy="336947"/>
          </a:xfrm>
          <a:prstGeom prst="rect">
            <a:avLst/>
          </a:prstGeom>
          <a:noFill/>
          <a:ln/>
        </p:spPr>
        <p:txBody>
          <a:bodyPr wrap="none" rtlCol="0" anchor="t"/>
          <a:lstStyle/>
          <a:p>
            <a:pPr algn="r" indent="0" marL="0">
              <a:lnSpc>
                <a:spcPts val="2653"/>
              </a:lnSpc>
              <a:buNone/>
            </a:pPr>
            <a:r>
              <a:rPr lang="en-US" sz="2122" b="1" dirty="0">
                <a:solidFill>
                  <a:srgbClr val="272525"/>
                </a:solidFill>
                <a:latin typeface="p22-mackinac-pro" pitchFamily="34" charset="0"/>
                <a:ea typeface="p22-mackinac-pro" pitchFamily="34" charset="-122"/>
                <a:cs typeface="p22-mackinac-pro" pitchFamily="34" charset="-120"/>
              </a:rPr>
              <a:t>RISE with SAP</a:t>
            </a:r>
            <a:endParaRPr lang="en-US" sz="2122" dirty="0"/>
          </a:p>
        </p:txBody>
      </p:sp>
      <p:sp>
        <p:nvSpPr>
          <p:cNvPr id="11" name="Text 7"/>
          <p:cNvSpPr/>
          <p:nvPr/>
        </p:nvSpPr>
        <p:spPr>
          <a:xfrm>
            <a:off x="2194441" y="4966692"/>
            <a:ext cx="3935016" cy="1034772"/>
          </a:xfrm>
          <a:prstGeom prst="rect">
            <a:avLst/>
          </a:prstGeom>
          <a:noFill/>
          <a:ln/>
        </p:spPr>
        <p:txBody>
          <a:bodyPr wrap="square" rtlCol="0" anchor="t"/>
          <a:lstStyle/>
          <a:p>
            <a:pPr algn="r" indent="0" marL="0">
              <a:lnSpc>
                <a:spcPts val="2716"/>
              </a:lnSpc>
              <a:buNone/>
            </a:pPr>
            <a:r>
              <a:rPr lang="en-US" sz="1698" dirty="0">
                <a:solidFill>
                  <a:srgbClr val="272525"/>
                </a:solidFill>
                <a:latin typeface="Eudoxus Sans" pitchFamily="34" charset="0"/>
                <a:ea typeface="Eudoxus Sans" pitchFamily="34" charset="-122"/>
                <a:cs typeface="Eudoxus Sans" pitchFamily="34" charset="-120"/>
              </a:rPr>
              <a:t>Introduce the RISE with SAP solution for a smooth transition to a dynamic, reliable, and scalable infrastructure.</a:t>
            </a:r>
            <a:endParaRPr lang="en-US" sz="1698" dirty="0"/>
          </a:p>
        </p:txBody>
      </p:sp>
      <p:sp>
        <p:nvSpPr>
          <p:cNvPr id="12" name="Shape 8"/>
          <p:cNvSpPr/>
          <p:nvPr/>
        </p:nvSpPr>
        <p:spPr>
          <a:xfrm>
            <a:off x="7557730" y="5752147"/>
            <a:ext cx="754618" cy="43101"/>
          </a:xfrm>
          <a:prstGeom prst="roundRect">
            <a:avLst>
              <a:gd name="adj" fmla="val 225111"/>
            </a:avLst>
          </a:prstGeom>
          <a:solidFill>
            <a:srgbClr val="B2D4E5"/>
          </a:solidFill>
          <a:ln/>
        </p:spPr>
      </p:sp>
      <p:sp>
        <p:nvSpPr>
          <p:cNvPr id="13" name="Shape 9"/>
          <p:cNvSpPr/>
          <p:nvPr/>
        </p:nvSpPr>
        <p:spPr>
          <a:xfrm>
            <a:off x="7072670" y="5531287"/>
            <a:ext cx="485061" cy="485061"/>
          </a:xfrm>
          <a:prstGeom prst="roundRect">
            <a:avLst>
              <a:gd name="adj" fmla="val 20003"/>
            </a:avLst>
          </a:prstGeom>
          <a:solidFill>
            <a:srgbClr val="CCEEFF"/>
          </a:solidFill>
          <a:ln w="7620">
            <a:solidFill>
              <a:srgbClr val="B2D4E5"/>
            </a:solidFill>
            <a:prstDash val="solid"/>
          </a:ln>
        </p:spPr>
      </p:sp>
      <p:sp>
        <p:nvSpPr>
          <p:cNvPr id="14" name="Text 10"/>
          <p:cNvSpPr/>
          <p:nvPr/>
        </p:nvSpPr>
        <p:spPr>
          <a:xfrm>
            <a:off x="7221022" y="5571649"/>
            <a:ext cx="188238" cy="404217"/>
          </a:xfrm>
          <a:prstGeom prst="rect">
            <a:avLst/>
          </a:prstGeom>
          <a:noFill/>
          <a:ln/>
        </p:spPr>
        <p:txBody>
          <a:bodyPr wrap="none" rtlCol="0" anchor="t"/>
          <a:lstStyle/>
          <a:p>
            <a:pPr algn="ctr" indent="0" marL="0">
              <a:lnSpc>
                <a:spcPts val="3183"/>
              </a:lnSpc>
              <a:buNone/>
            </a:pPr>
            <a:r>
              <a:rPr lang="en-US" sz="2547" b="1" dirty="0">
                <a:solidFill>
                  <a:srgbClr val="272525"/>
                </a:solidFill>
                <a:latin typeface="p22-mackinac-pro" pitchFamily="34" charset="0"/>
                <a:ea typeface="p22-mackinac-pro" pitchFamily="34" charset="-122"/>
                <a:cs typeface="p22-mackinac-pro" pitchFamily="34" charset="-120"/>
              </a:rPr>
              <a:t>2</a:t>
            </a:r>
            <a:endParaRPr lang="en-US" sz="2547" dirty="0"/>
          </a:p>
        </p:txBody>
      </p:sp>
      <p:sp>
        <p:nvSpPr>
          <p:cNvPr id="15" name="Text 11"/>
          <p:cNvSpPr/>
          <p:nvPr/>
        </p:nvSpPr>
        <p:spPr>
          <a:xfrm>
            <a:off x="8500943" y="5578316"/>
            <a:ext cx="2695099" cy="336947"/>
          </a:xfrm>
          <a:prstGeom prst="rect">
            <a:avLst/>
          </a:prstGeom>
          <a:noFill/>
          <a:ln/>
        </p:spPr>
        <p:txBody>
          <a:bodyPr wrap="none" rtlCol="0" anchor="t"/>
          <a:lstStyle/>
          <a:p>
            <a:pPr algn="l" indent="0" marL="0">
              <a:lnSpc>
                <a:spcPts val="2653"/>
              </a:lnSpc>
              <a:buNone/>
            </a:pPr>
            <a:r>
              <a:rPr lang="en-US" sz="2122" b="1" dirty="0">
                <a:solidFill>
                  <a:srgbClr val="272525"/>
                </a:solidFill>
                <a:latin typeface="p22-mackinac-pro" pitchFamily="34" charset="0"/>
                <a:ea typeface="p22-mackinac-pro" pitchFamily="34" charset="-122"/>
                <a:cs typeface="p22-mackinac-pro" pitchFamily="34" charset="-120"/>
              </a:rPr>
              <a:t>Cloud Integration</a:t>
            </a:r>
            <a:endParaRPr lang="en-US" sz="2122" dirty="0"/>
          </a:p>
        </p:txBody>
      </p:sp>
      <p:sp>
        <p:nvSpPr>
          <p:cNvPr id="16" name="Text 12"/>
          <p:cNvSpPr/>
          <p:nvPr/>
        </p:nvSpPr>
        <p:spPr>
          <a:xfrm>
            <a:off x="8500943" y="6044565"/>
            <a:ext cx="3935016" cy="1379696"/>
          </a:xfrm>
          <a:prstGeom prst="rect">
            <a:avLst/>
          </a:prstGeom>
          <a:noFill/>
          <a:ln/>
        </p:spPr>
        <p:txBody>
          <a:bodyPr wrap="square" rtlCol="0" anchor="t"/>
          <a:lstStyle/>
          <a:p>
            <a:pPr algn="l" indent="0" marL="0">
              <a:lnSpc>
                <a:spcPts val="2716"/>
              </a:lnSpc>
              <a:buNone/>
            </a:pPr>
            <a:r>
              <a:rPr lang="en-US" sz="1698" dirty="0">
                <a:solidFill>
                  <a:srgbClr val="272525"/>
                </a:solidFill>
                <a:latin typeface="Eudoxus Sans" pitchFamily="34" charset="0"/>
                <a:ea typeface="Eudoxus Sans" pitchFamily="34" charset="-122"/>
                <a:cs typeface="Eudoxus Sans" pitchFamily="34" charset="-120"/>
              </a:rPr>
              <a:t>Discuss the integration of cloud solutions and their impact on analytics and employee access to SAP applications.</a:t>
            </a:r>
            <a:endParaRPr lang="en-US" sz="1698" dirty="0"/>
          </a:p>
        </p:txBody>
      </p:sp>
      <p:pic>
        <p:nvPicPr>
          <p:cNvPr id="1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749868"/>
            <a:ext cx="55549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Positive Results</a:t>
            </a:r>
            <a:endParaRPr lang="en-US" sz="4374" dirty="0"/>
          </a:p>
        </p:txBody>
      </p:sp>
      <p:sp>
        <p:nvSpPr>
          <p:cNvPr id="5" name="Text 2"/>
          <p:cNvSpPr/>
          <p:nvPr/>
        </p:nvSpPr>
        <p:spPr>
          <a:xfrm>
            <a:off x="2037993" y="3999667"/>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IT Improvements</a:t>
            </a:r>
            <a:endParaRPr lang="en-US" sz="2187" dirty="0"/>
          </a:p>
        </p:txBody>
      </p:sp>
      <p:sp>
        <p:nvSpPr>
          <p:cNvPr id="6" name="Text 3"/>
          <p:cNvSpPr/>
          <p:nvPr/>
        </p:nvSpPr>
        <p:spPr>
          <a:xfrm>
            <a:off x="2037993" y="4569023"/>
            <a:ext cx="5006221"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Share the increased system availability and reduced outage times.</a:t>
            </a:r>
            <a:endParaRPr lang="en-US" sz="1750" dirty="0"/>
          </a:p>
        </p:txBody>
      </p:sp>
      <p:sp>
        <p:nvSpPr>
          <p:cNvPr id="7" name="Text 4"/>
          <p:cNvSpPr/>
          <p:nvPr/>
        </p:nvSpPr>
        <p:spPr>
          <a:xfrm>
            <a:off x="7593806" y="3999667"/>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HR Transformation</a:t>
            </a:r>
            <a:endParaRPr lang="en-US" sz="2187" dirty="0"/>
          </a:p>
        </p:txBody>
      </p:sp>
      <p:sp>
        <p:nvSpPr>
          <p:cNvPr id="8" name="Text 5"/>
          <p:cNvSpPr/>
          <p:nvPr/>
        </p:nvSpPr>
        <p:spPr>
          <a:xfrm>
            <a:off x="7593806" y="4569023"/>
            <a:ext cx="5006221"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 the automation of HR processes and the implementation of SAP SuccessFactors.</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469475"/>
            <a:ext cx="10045541"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Plans &amp; Consumer Experience</a:t>
            </a:r>
            <a:endParaRPr lang="en-US" sz="4374" dirty="0"/>
          </a:p>
        </p:txBody>
      </p:sp>
      <p:sp>
        <p:nvSpPr>
          <p:cNvPr id="5" name="Shape 2"/>
          <p:cNvSpPr/>
          <p:nvPr/>
        </p:nvSpPr>
        <p:spPr>
          <a:xfrm>
            <a:off x="2037993" y="3781782"/>
            <a:ext cx="499943" cy="499943"/>
          </a:xfrm>
          <a:prstGeom prst="roundRect">
            <a:avLst>
              <a:gd name="adj" fmla="val 20000"/>
            </a:avLst>
          </a:prstGeom>
          <a:solidFill>
            <a:srgbClr val="CCEEFF"/>
          </a:solidFill>
          <a:ln w="7620">
            <a:solidFill>
              <a:srgbClr val="B2D4E5"/>
            </a:solidFill>
            <a:prstDash val="solid"/>
          </a:ln>
        </p:spPr>
      </p:sp>
      <p:sp>
        <p:nvSpPr>
          <p:cNvPr id="6" name="Text 3"/>
          <p:cNvSpPr/>
          <p:nvPr/>
        </p:nvSpPr>
        <p:spPr>
          <a:xfrm>
            <a:off x="2220278" y="3823454"/>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2760107" y="3858101"/>
            <a:ext cx="2981206"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Consumer Experience</a:t>
            </a:r>
            <a:endParaRPr lang="en-US" sz="2187" dirty="0"/>
          </a:p>
        </p:txBody>
      </p:sp>
      <p:sp>
        <p:nvSpPr>
          <p:cNvPr id="8" name="Text 5"/>
          <p:cNvSpPr/>
          <p:nvPr/>
        </p:nvSpPr>
        <p:spPr>
          <a:xfrm>
            <a:off x="2760107" y="4338518"/>
            <a:ext cx="4444008"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Talk about the increase in direct-to-consumer business and the plans to migrate all operations to SAP S/4HANA Cloud.</a:t>
            </a:r>
            <a:endParaRPr lang="en-US" sz="1750" dirty="0"/>
          </a:p>
        </p:txBody>
      </p:sp>
      <p:sp>
        <p:nvSpPr>
          <p:cNvPr id="9" name="Shape 6"/>
          <p:cNvSpPr/>
          <p:nvPr/>
        </p:nvSpPr>
        <p:spPr>
          <a:xfrm>
            <a:off x="7426285" y="3781782"/>
            <a:ext cx="499943" cy="499943"/>
          </a:xfrm>
          <a:prstGeom prst="roundRect">
            <a:avLst>
              <a:gd name="adj" fmla="val 20000"/>
            </a:avLst>
          </a:prstGeom>
          <a:solidFill>
            <a:srgbClr val="CCEEFF"/>
          </a:solidFill>
          <a:ln w="7620">
            <a:solidFill>
              <a:srgbClr val="B2D4E5"/>
            </a:solidFill>
            <a:prstDash val="solid"/>
          </a:ln>
        </p:spPr>
      </p:sp>
      <p:sp>
        <p:nvSpPr>
          <p:cNvPr id="10" name="Text 7"/>
          <p:cNvSpPr/>
          <p:nvPr/>
        </p:nvSpPr>
        <p:spPr>
          <a:xfrm>
            <a:off x="7579162" y="3823454"/>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8148399" y="3858101"/>
            <a:ext cx="2927628"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Sustainability Efforts</a:t>
            </a:r>
            <a:endParaRPr lang="en-US" sz="2187" dirty="0"/>
          </a:p>
        </p:txBody>
      </p:sp>
      <p:sp>
        <p:nvSpPr>
          <p:cNvPr id="12" name="Text 9"/>
          <p:cNvSpPr/>
          <p:nvPr/>
        </p:nvSpPr>
        <p:spPr>
          <a:xfrm>
            <a:off x="8148399" y="4338518"/>
            <a:ext cx="4444008"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Mention Nestlé’s use of SAP to optimize processes for sustainability goals.</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2529126"/>
            <a:ext cx="8645247"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Continued Growth &amp; Expansion</a:t>
            </a:r>
            <a:endParaRPr lang="en-US" sz="4374" dirty="0"/>
          </a:p>
        </p:txBody>
      </p:sp>
      <p:sp>
        <p:nvSpPr>
          <p:cNvPr id="6" name="Shape 2"/>
          <p:cNvSpPr/>
          <p:nvPr/>
        </p:nvSpPr>
        <p:spPr>
          <a:xfrm>
            <a:off x="4490799" y="3730347"/>
            <a:ext cx="499943" cy="499943"/>
          </a:xfrm>
          <a:prstGeom prst="roundRect">
            <a:avLst>
              <a:gd name="adj" fmla="val 20000"/>
            </a:avLst>
          </a:prstGeom>
          <a:solidFill>
            <a:srgbClr val="CCEEFF"/>
          </a:solidFill>
          <a:ln w="7620">
            <a:solidFill>
              <a:srgbClr val="B2D4E5"/>
            </a:solidFill>
            <a:prstDash val="solid"/>
          </a:ln>
        </p:spPr>
      </p:sp>
      <p:sp>
        <p:nvSpPr>
          <p:cNvPr id="7" name="Text 3"/>
          <p:cNvSpPr/>
          <p:nvPr/>
        </p:nvSpPr>
        <p:spPr>
          <a:xfrm>
            <a:off x="4673084" y="3772019"/>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3806666"/>
            <a:ext cx="277749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Global Expansion</a:t>
            </a:r>
            <a:endParaRPr lang="en-US" sz="2187" dirty="0"/>
          </a:p>
        </p:txBody>
      </p:sp>
      <p:sp>
        <p:nvSpPr>
          <p:cNvPr id="9" name="Text 5"/>
          <p:cNvSpPr/>
          <p:nvPr/>
        </p:nvSpPr>
        <p:spPr>
          <a:xfrm>
            <a:off x="5212913" y="4287083"/>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Discuss Nestlé's plans for continued global expansion and market growth.</a:t>
            </a:r>
            <a:endParaRPr lang="en-US" sz="1750" dirty="0"/>
          </a:p>
        </p:txBody>
      </p:sp>
      <p:sp>
        <p:nvSpPr>
          <p:cNvPr id="10" name="Shape 6"/>
          <p:cNvSpPr/>
          <p:nvPr/>
        </p:nvSpPr>
        <p:spPr>
          <a:xfrm>
            <a:off x="9255085" y="3730347"/>
            <a:ext cx="499943" cy="499943"/>
          </a:xfrm>
          <a:prstGeom prst="roundRect">
            <a:avLst>
              <a:gd name="adj" fmla="val 20000"/>
            </a:avLst>
          </a:prstGeom>
          <a:solidFill>
            <a:srgbClr val="CCEEFF"/>
          </a:solidFill>
          <a:ln w="7620">
            <a:solidFill>
              <a:srgbClr val="B2D4E5"/>
            </a:solidFill>
            <a:prstDash val="solid"/>
          </a:ln>
        </p:spPr>
      </p:sp>
      <p:sp>
        <p:nvSpPr>
          <p:cNvPr id="11" name="Text 7"/>
          <p:cNvSpPr/>
          <p:nvPr/>
        </p:nvSpPr>
        <p:spPr>
          <a:xfrm>
            <a:off x="9407962" y="3772019"/>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9977199" y="3806666"/>
            <a:ext cx="3820001" cy="694373"/>
          </a:xfrm>
          <a:prstGeom prst="rect">
            <a:avLst/>
          </a:prstGeom>
          <a:noFill/>
          <a:ln/>
        </p:spPr>
        <p:txBody>
          <a:bodyPr wrap="squar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Technological Advancements</a:t>
            </a:r>
            <a:endParaRPr lang="en-US" sz="2187" dirty="0"/>
          </a:p>
        </p:txBody>
      </p:sp>
      <p:sp>
        <p:nvSpPr>
          <p:cNvPr id="13" name="Text 9"/>
          <p:cNvSpPr/>
          <p:nvPr/>
        </p:nvSpPr>
        <p:spPr>
          <a:xfrm>
            <a:off x="9977199" y="4634270"/>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 the role of technological advancements in driving future growth and innovation.</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2355533"/>
            <a:ext cx="9306401" cy="1388745"/>
          </a:xfrm>
          <a:prstGeom prst="rect">
            <a:avLst/>
          </a:prstGeom>
          <a:noFill/>
          <a:ln/>
        </p:spPr>
        <p:txBody>
          <a:bodyPr wrap="squar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Community Engagement &amp; Social Responsibility</a:t>
            </a:r>
            <a:endParaRPr lang="en-US" sz="4374" dirty="0"/>
          </a:p>
        </p:txBody>
      </p:sp>
      <p:sp>
        <p:nvSpPr>
          <p:cNvPr id="6" name="Shape 2"/>
          <p:cNvSpPr/>
          <p:nvPr/>
        </p:nvSpPr>
        <p:spPr>
          <a:xfrm>
            <a:off x="4490799" y="4251127"/>
            <a:ext cx="499943" cy="499943"/>
          </a:xfrm>
          <a:prstGeom prst="roundRect">
            <a:avLst>
              <a:gd name="adj" fmla="val 20000"/>
            </a:avLst>
          </a:prstGeom>
          <a:solidFill>
            <a:srgbClr val="CCEEFF"/>
          </a:solidFill>
          <a:ln w="7620">
            <a:solidFill>
              <a:srgbClr val="B2D4E5"/>
            </a:solidFill>
            <a:prstDash val="solid"/>
          </a:ln>
        </p:spPr>
      </p:sp>
      <p:sp>
        <p:nvSpPr>
          <p:cNvPr id="7" name="Text 3"/>
          <p:cNvSpPr/>
          <p:nvPr/>
        </p:nvSpPr>
        <p:spPr>
          <a:xfrm>
            <a:off x="4673084" y="4292798"/>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4327446"/>
            <a:ext cx="340995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Community Engagement</a:t>
            </a:r>
            <a:endParaRPr lang="en-US" sz="2187" dirty="0"/>
          </a:p>
        </p:txBody>
      </p:sp>
      <p:sp>
        <p:nvSpPr>
          <p:cNvPr id="9" name="Text 5"/>
          <p:cNvSpPr/>
          <p:nvPr/>
        </p:nvSpPr>
        <p:spPr>
          <a:xfrm>
            <a:off x="5212913" y="4807863"/>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Discuss Nestlé's commitment to community engagement and social responsibility initiatives.</a:t>
            </a:r>
            <a:endParaRPr lang="en-US" sz="1750" dirty="0"/>
          </a:p>
        </p:txBody>
      </p:sp>
      <p:sp>
        <p:nvSpPr>
          <p:cNvPr id="10" name="Shape 6"/>
          <p:cNvSpPr/>
          <p:nvPr/>
        </p:nvSpPr>
        <p:spPr>
          <a:xfrm>
            <a:off x="9255085" y="4251127"/>
            <a:ext cx="499943" cy="499943"/>
          </a:xfrm>
          <a:prstGeom prst="roundRect">
            <a:avLst>
              <a:gd name="adj" fmla="val 20000"/>
            </a:avLst>
          </a:prstGeom>
          <a:solidFill>
            <a:srgbClr val="CCEEFF"/>
          </a:solidFill>
          <a:ln w="7620">
            <a:solidFill>
              <a:srgbClr val="B2D4E5"/>
            </a:solidFill>
            <a:prstDash val="solid"/>
          </a:ln>
        </p:spPr>
      </p:sp>
      <p:sp>
        <p:nvSpPr>
          <p:cNvPr id="11" name="Text 7"/>
          <p:cNvSpPr/>
          <p:nvPr/>
        </p:nvSpPr>
        <p:spPr>
          <a:xfrm>
            <a:off x="9407962" y="4292798"/>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9977199" y="4327446"/>
            <a:ext cx="277749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Social Impact</a:t>
            </a:r>
            <a:endParaRPr lang="en-US" sz="2187" dirty="0"/>
          </a:p>
        </p:txBody>
      </p:sp>
      <p:sp>
        <p:nvSpPr>
          <p:cNvPr id="13" name="Text 9"/>
          <p:cNvSpPr/>
          <p:nvPr/>
        </p:nvSpPr>
        <p:spPr>
          <a:xfrm>
            <a:off x="9977199" y="4807863"/>
            <a:ext cx="3820001"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 the positive social impact of Nestlé's initiatives and partnerships.</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2024-03-21T00:27:46Z</dcterms:created>
  <dcterms:modified xsi:type="dcterms:W3CDTF">2024-03-21T00:27:46Z</dcterms:modified>
</cp:coreProperties>
</file>